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9"/>
  </p:notesMasterIdLst>
  <p:sldIdLst>
    <p:sldId id="256" r:id="rId6"/>
    <p:sldId id="402" r:id="rId7"/>
    <p:sldId id="404" r:id="rId8"/>
    <p:sldId id="388" r:id="rId9"/>
    <p:sldId id="394" r:id="rId10"/>
    <p:sldId id="381" r:id="rId11"/>
    <p:sldId id="287" r:id="rId12"/>
    <p:sldId id="275" r:id="rId13"/>
    <p:sldId id="289" r:id="rId14"/>
    <p:sldId id="290" r:id="rId15"/>
    <p:sldId id="291" r:id="rId16"/>
    <p:sldId id="272" r:id="rId17"/>
    <p:sldId id="299" r:id="rId18"/>
    <p:sldId id="280" r:id="rId19"/>
    <p:sldId id="283" r:id="rId20"/>
    <p:sldId id="271" r:id="rId21"/>
    <p:sldId id="284" r:id="rId22"/>
    <p:sldId id="285" r:id="rId23"/>
    <p:sldId id="288" r:id="rId24"/>
    <p:sldId id="399" r:id="rId25"/>
    <p:sldId id="389" r:id="rId26"/>
    <p:sldId id="279" r:id="rId27"/>
    <p:sldId id="40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2" autoAdjust="0"/>
    <p:restoredTop sz="85820" autoAdjust="0"/>
  </p:normalViewPr>
  <p:slideViewPr>
    <p:cSldViewPr>
      <p:cViewPr varScale="1">
        <p:scale>
          <a:sx n="80" d="100"/>
          <a:sy n="80" d="100"/>
        </p:scale>
        <p:origin x="150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2A146-42EA-4478-8D26-CD2F47CEB9D8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B7D36-0F51-47D3-B993-727D12D3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5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2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17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51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lnSpc>
                <a:spcPct val="170000"/>
              </a:lnSpc>
              <a:buClr>
                <a:srgbClr val="C00000"/>
              </a:buClr>
              <a:buFont typeface="Arial" panose="020B0604020202090204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8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وزن و قد نوزاد مبتلا به کم‌کاری تیروئیدی در هنگام تولد کاملا طبیعی است.</a:t>
            </a:r>
          </a:p>
          <a:p>
            <a:pPr algn="r" rtl="1"/>
            <a:endParaRPr lang="fa-I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این بیماری به دلیل کم و غیر اختصاصی بودن علائم بالینی ، در اغلب موارد تشخیص دیر شده و ضریب هوشی کم  و عقب اغتادگی ذهنی پیش می آید.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01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dirty="0">
                <a:cs typeface="B Yagut" panose="00000400000000000000" pitchFamily="2" charset="-78"/>
              </a:rPr>
              <a:t>فقط يك سوم نوزادان مبتلا به كم كاري تيروئيد در سه ماهه اول از نظر باليني علائم دارند و دو سوم مبتلايان علامت نداشته و در صورت عدم انجام غربالگري دچار عقب ماندگي ذهني شديد مي شوند</a:t>
            </a:r>
            <a:r>
              <a:rPr lang="fa-IR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.</a:t>
            </a:r>
          </a:p>
          <a:p>
            <a:pPr algn="r" rtl="1"/>
            <a:endParaRPr lang="fa-I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71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0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0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8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42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18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75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9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5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9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0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1440"/>
            <a:ext cx="8610600" cy="46329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6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آشنایی با کم </a:t>
            </a:r>
            <a:r>
              <a:rPr lang="fa-IR" sz="6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کاری</a:t>
            </a:r>
            <a:br>
              <a:rPr lang="fa-IR" sz="6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sz="60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تیروئید </a:t>
            </a:r>
            <a:r>
              <a:rPr lang="fa-IR" sz="6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نوزادی</a:t>
            </a:r>
            <a:r>
              <a:rPr lang="fa-IR" sz="6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(2)</a:t>
            </a:r>
            <a:endParaRPr lang="en-US" sz="6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8610600" cy="2362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Hypothyroidism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940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3D3D8D6-EC16-4EA1-BC10-6C1E3734D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"/>
    </mc:Choice>
    <mc:Fallback xmlns="">
      <p:transition spd="slow" advTm="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عوامل خطر محیطی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10600" cy="49530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کمبود ید ( شایع ترین علت محیطی )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پرکلرات ( نقش منفی و وابسته به دوز بر تیروئید دارد )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سمومی که در حشره کش ها مصرف می شوند ( سموم ارگانوکلره )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60213E6-5504-4963-966F-0C2272D88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1"/>
    </mc:Choice>
    <mc:Fallback xmlns="">
      <p:transition spd="slow" advTm="3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7" y="3048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عوامل خطر ژنتیکی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10600" cy="48006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ژن های مسئول وقوع این بیماری به 2 دسته تقسیم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می شوند: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ژن هایی که موجب نقص در ساختمان غده تیروئید هستند.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ژن هایی که موجب اشکال در بیوسنتز هورمون می شوند.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B846DDB-9DCC-4915-BCC7-05DF70E28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3"/>
    </mc:Choice>
    <mc:Fallback xmlns="">
      <p:transition spd="slow" advTm="2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33" y="2286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انواع کم کاری تیروئید...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92500" lnSpcReduction="10000"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1- نوع اولیه : 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حدود 85 درصد موارد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اختلال عملکرد خود غده تیروئید است.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2- نوع ثانویه :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به علت نارسایی هیپوفیز ایجاد می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شود.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3- نوع ثالثیه :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به علت نارسایی هیپوتالاموس ایجاد می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شود.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409CC48-16D0-49FE-AABB-EE2BEA935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3"/>
    </mc:Choice>
    <mc:Fallback xmlns="">
      <p:transition spd="slow" advTm="3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...انواع کم کاری تیروئید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70000" lnSpcReduction="20000"/>
          </a:bodyPr>
          <a:lstStyle/>
          <a:p>
            <a:pPr algn="r" rtl="1">
              <a:lnSpc>
                <a:spcPct val="17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1- نوع گذرا : </a:t>
            </a:r>
          </a:p>
          <a:p>
            <a:pPr marL="457200" indent="-457200" algn="r" rtl="1">
              <a:lnSpc>
                <a:spcPct val="17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بعضی از نوزادان هورمون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در بدو تولد بالا بوده و در هفته دوم یا پس از آن ، با شروع به کار تیرویید و تولید مقدار کافی هورمون به حد طبیعی بر می گردد به این موارد افزایش گذرای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می گویند. در برخی موارد نیاز به شروع درمان نیست ولی در بعضی موارد باید درمان شروع شود ( از حدود 2 هفته تا 3 سال ) و سپس با نظر پزشک فوکال پوینت برنامه قطع گردد.</a:t>
            </a:r>
          </a:p>
          <a:p>
            <a:pPr algn="r" rtl="1">
              <a:lnSpc>
                <a:spcPct val="17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2- نوع دائمی :</a:t>
            </a:r>
          </a:p>
          <a:p>
            <a:pPr marL="457200" indent="-457200" algn="r" rtl="1">
              <a:lnSpc>
                <a:spcPct val="17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بیمار تا پایان عمر نیاز به مصرف قرص لووتیروکسین دارد و نباید دارو را قطع نماید. البته دوز دارو ممکن است، کم و زیاد شود.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8556504C-7946-4B43-9B13-A2F1B1EE5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33"/>
    </mc:Choice>
    <mc:Fallback xmlns="">
      <p:transition spd="slow" advTm="10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838200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نقش هورمونهای تیروئید در رشد مغزی جنین...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92500" lnSpcReduction="20000"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اگر به علتی تولید هورمون تیروئید در بدن نوزاد کم شود یا تولید نشود ، کم کاری تیروئید بوجود می آید.</a:t>
            </a:r>
          </a:p>
          <a:p>
            <a:pPr marL="457200" indent="-457200" algn="just" rtl="1">
              <a:lnSpc>
                <a:spcPct val="12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هورمون تیروئید در مراحل مختلف تشکیل مغز به خصوص در دوران قبل از تولد نقش حیاتی دارد.</a:t>
            </a:r>
          </a:p>
          <a:p>
            <a:pPr marL="457200" indent="-457200" algn="just" rtl="1">
              <a:lnSpc>
                <a:spcPct val="12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تشکیل مغز در جنین در 3 ماهه اول بارداری تحت تاثیر هورمونهای تیروئید مادری است که از جفت عبور می کند.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47B17C8-2486-45A2-85AA-2F493FEBD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1"/>
    </mc:Choice>
    <mc:Fallback xmlns="">
      <p:transition spd="slow" advTm="3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37067"/>
            <a:ext cx="8610600" cy="838200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...نقش هورمونهای تیروئید در رشد مغزی جنین...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10600" cy="48006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بعد از هفته 12 بارداری تشکیل مغز به طور عمده ، تحت تاثیر هورمونهای مترشحه از تیروئید جنین قرار می گیرد.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در كم كاري مادرزادي تيروئيد، تيروئيد جنين تشكيل نشده و يا كم كار است، ولي تيروئيد مادر به خوبي فعاليت دارد.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C269011-1537-46CD-BC52-A5EC25630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34"/>
    </mc:Choice>
    <mc:Fallback xmlns="">
      <p:transition spd="slow" advTm="3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228600"/>
            <a:ext cx="8610600" cy="838200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نقش هورمونهای تیروئید در رشد مغزی جنین...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3100" dirty="0">
                <a:solidFill>
                  <a:schemeClr val="tx1"/>
                </a:solidFill>
                <a:cs typeface="B Yagut" panose="00000400000000000000" pitchFamily="2" charset="-78"/>
              </a:rPr>
              <a:t>بنابراين از راه عبور </a:t>
            </a:r>
            <a:r>
              <a:rPr lang="en-US" sz="3100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sz="3100" dirty="0">
                <a:solidFill>
                  <a:schemeClr val="tx1"/>
                </a:solidFill>
                <a:cs typeface="B Yagut" panose="00000400000000000000" pitchFamily="2" charset="-78"/>
              </a:rPr>
              <a:t> از جفت ميتواند رشد سلولهاي مغزي را در زندگي داخل رحمي تكافو نمايد. 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sz="31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3100" dirty="0">
                <a:solidFill>
                  <a:schemeClr val="tx1"/>
                </a:solidFill>
                <a:cs typeface="B Yagut" panose="00000400000000000000" pitchFamily="2" charset="-78"/>
              </a:rPr>
              <a:t>چنين افرادي در هنگام تولد علايم كم كاري را ندارند ولي در صورت عدم درمان به سرعت علايم كم كاري تيروئيد ظاهر شده و رشد مابقي سلولهاي مغزي كه تا ۲ سالگي ادامه دارد، دچار اشكال مي</a:t>
            </a:r>
            <a:r>
              <a:rPr lang="en-US" sz="31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100" dirty="0">
                <a:solidFill>
                  <a:schemeClr val="tx1"/>
                </a:solidFill>
                <a:cs typeface="B Yagut" panose="00000400000000000000" pitchFamily="2" charset="-78"/>
              </a:rPr>
              <a:t>شود.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sz="30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C91F42F-2360-4341-9F6B-DDF51F060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0"/>
    </mc:Choice>
    <mc:Fallback xmlns="">
      <p:transition spd="slow" advTm="3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838200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زمان بروز علائم کم کاری مادرزادی تیروئید...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در ابتداي تولد اين بيماری هيچ علامتي از خود ندارد و با ديدن نوزاد قابل تشخيص نمي‌باشد.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علائم بيماري در اغلب موارد دير ظاهر شده 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 علائم بیماری به تدریج و در مدت 6-3 ماه اول زندگی آشکار می شود.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 در واقع هنگامي علائم بيماري را مي‌بينيم كه آثار سوء خود را به جاي گذاشته است.  </a:t>
            </a:r>
            <a:endParaRPr lang="en-US" sz="30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04D56AF-C7D3-4D96-A483-60D1BBC05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9"/>
    </mc:Choice>
    <mc:Fallback xmlns="">
      <p:transition spd="slow" advTm="23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9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3900" b="1" dirty="0">
                <a:cs typeface="B Yagut" panose="00000400000000000000" pitchFamily="2" charset="-78"/>
              </a:rPr>
              <a:t>... زمان بروز علائم کم کاری مادرزادی تیروئید</a:t>
            </a:r>
            <a:endParaRPr lang="en-US" sz="39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b="1" dirty="0">
                <a:solidFill>
                  <a:schemeClr val="tx1"/>
                </a:solidFill>
                <a:cs typeface="B Yagut" panose="00000400000000000000" pitchFamily="2" charset="-78"/>
              </a:rPr>
              <a:t>زمان وقوع علائم به شدت بیماری بستگی دارد.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هفته اول تولد 5 درصد بیماران علامت خواهند داشت.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ماه اول تولد 10 درصد بیماران علامت خواهند داشت.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تا ماه سوم تولد 30 درصد بیماران علامت خواهند داشت.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پایان سال اول تولد 70 درصد بیماران علامت خواهند داشت.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08B9D3C-F300-4B20-8EB3-B535EB85E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5"/>
    </mc:Choice>
    <mc:Fallback xmlns="">
      <p:transition spd="slow" advTm="3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90"/>
            <a:ext cx="8610600" cy="838200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تظاهرات بالینی کم کاری مادرزادی تیروئید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838200"/>
          <a:ext cx="8534400" cy="5765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5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70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4286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Yagut" panose="00000400000000000000" pitchFamily="2" charset="-78"/>
                        </a:rPr>
                        <a:t>3 ماه اول زندگی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Yagut" panose="00000400000000000000" pitchFamily="2" charset="-78"/>
                        </a:rPr>
                        <a:t>اولین ماه زندگی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Yagut" panose="00000400000000000000" pitchFamily="2" charset="-78"/>
                        </a:rPr>
                        <a:t>ابتدای نوزادی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فتق نافی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سیانوز محیطی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Yagut" panose="00000400000000000000" pitchFamily="2" charset="-78"/>
                        </a:rPr>
                        <a:t>زردي طول كشيده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یبوست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ادم دستگاه تناسلی خارجی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اختلال در شیرخوردن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پوست خشک و خاکستری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دیسترس تنفسی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پف آلودگی صورت و بدن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بزرگی زبان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وزن نگرفتن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وزن تولد بیش از 4 کیلو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گریه خشن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مکیدن ضعیف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بزرگی زبان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سوفل قلبی و کاردیومگالی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یبوست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رنگ پریدگی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کم خونی ماکروسیتیک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اتساع شکمی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هیپوترمی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رشد جسمی کم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ضربان قلب کند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کم تحرکی و حرکات آهسته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میکزدم ژنرالیزه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کاهش فعالیت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اتساع شکمی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پلورال افیوژن بدون علامت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خواب آلودگی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يبوست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dirty="0">
                          <a:cs typeface="B Yagut" panose="00000400000000000000" pitchFamily="2" charset="-78"/>
                        </a:rPr>
                        <a:t>اختلال تنفسی ناشی از بزرگی زبان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فونتانل خلفی بزرگ تر از نرمال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اختلالات تنفسی ( آپنه ، تنفس صدادار، گرفتگی بینی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94286">
                <a:tc>
                  <a:txBody>
                    <a:bodyPr/>
                    <a:lstStyle/>
                    <a:p>
                      <a:pPr algn="r"/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خواب آلودگی</a:t>
                      </a:r>
                      <a:endParaRPr lang="en-US" sz="18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61574A1-58E7-454F-9C62-733807D65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31"/>
    </mc:Choice>
    <mc:Fallback xmlns="">
      <p:transition spd="slow" advTm="16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1441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28" y="3048018"/>
            <a:ext cx="5011272" cy="370734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موقعیت اشتغال : مربی آموزشگاه بهورزی </a:t>
            </a:r>
            <a:endParaRPr lang="en-US" sz="24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24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55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5143499" y="1267484"/>
            <a:ext cx="3886201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22225">
                  <a:solidFill>
                    <a:schemeClr val="accent2"/>
                  </a:solidFill>
                  <a:prstDash val="solid"/>
                </a:ln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5314948" y="2359152"/>
            <a:ext cx="3543301" cy="42549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حیطه درس: غیرواگیر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آخرین بازنگری : 99/4/16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نوبت تهیه: 2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نام فایل: </a:t>
            </a:r>
            <a:r>
              <a:rPr lang="en-US" sz="2500">
                <a:cs typeface="B Yagut" panose="00000400000000000000" pitchFamily="2" charset="-78"/>
              </a:rPr>
              <a:t>NC bakhshe2-kamkarie-tyroid-nozadi-edi2              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439271" y="125763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cs typeface="B Yagut" panose="00000400000000000000" pitchFamily="2" charset="-78"/>
              </a:rPr>
              <a:t>مشخصات مدرس یا مدرسین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2" y="1897392"/>
            <a:ext cx="1541930" cy="17288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587DB609-84D4-4425-9928-41E5C1C21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3"/>
    </mc:Choice>
    <mc:Fallback xmlns="">
      <p:transition spd="slow" advTm="2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9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23900"/>
            <a:ext cx="8610600" cy="5410200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بیماری کم کاری مادرزاد تیروئید از شیوع بالایی برخوردار است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جهت پیشگیری از بروز این بیماری ، آموزش جامعه در خصوص عوامل خطر بیماری حائز اهمیت می باشد.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در صورتیکه مادر باردار بیماری کم کاری تیروئید نداشته باشد ؛ به علت عبور هورمون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مادری از جفت ، علائم بیماری در زندگی جنینی ظهور نمی کند.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پس از تولد به دلیل کم و غیر اختصاصی بودن علائم بالینی ، در اغلب موارد تشخیص دیر شده و ضریب هوشی کم  و عقب اغتادگی ذهنی پیش می آید.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BCCF6F0F-7DB7-4C48-A2C3-B3FFE2A4C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0"/>
    </mc:Choice>
    <mc:Fallback xmlns="">
      <p:transition spd="slow" advTm="3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70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1- شیوع بیماری در ایران و جهان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2- عوامل خطر بیماری را به تفکیک 4 مؤلفه آن توضیح دهید؟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3- انواع بیماري کم کاري تیرویید نوزادان را طبقه بندی کنید؟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4- بیماري کم کاري تیرویید نوزادان چگونه بوجود می آید و چه عوارضی دارد؟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5- نقش هورمونهای تیروئید در رشد مغزی جنین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6- زمان بروز علائم کم کاری مادرزادی تیروئید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7- چند درصد از بیماران در 3 ماهه اول تولد علائم کم کاری مادرزادی تیروئید را دارند؟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8- نقش درمان صحیح و به موقع در سلامت نوزاد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9- پنج مورد از تظاهرات بالینی کم کاری مادرزادی تیروئید در اولین ماه زندگی را نام ببرید؟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EEC51AB-26EA-4016-BEAF-B80CE9969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5"/>
    </mc:Choice>
    <mc:Fallback xmlns="">
      <p:transition spd="slow" advTm="1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9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78D4C021-E3F2-4B7A-BCE2-3227691A7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850490"/>
            <a:ext cx="8077200" cy="532171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solidFill>
                  <a:schemeClr val="tx1"/>
                </a:solidFill>
                <a:cs typeface="B Yagut" panose="00000400000000000000" pitchFamily="2" charset="-78"/>
              </a:rPr>
              <a:t>دفتر مدیریت بیماری های غیرواگیر، برنامه کشوری غربالگری بیماری کم کاری تیروئید نوزادان ،وزارت بهداشت درمان و آموزش پزشکی ، 1396</a:t>
            </a:r>
            <a:endParaRPr lang="en-US" sz="23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solidFill>
                  <a:schemeClr val="tx1"/>
                </a:solidFill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solidFill>
                  <a:schemeClr val="tx1"/>
                </a:solidFill>
                <a:cs typeface="B Yagut" panose="00000400000000000000" pitchFamily="2" charset="-78"/>
              </a:rPr>
              <a:t>عزیزی،ف. دلشاد،ح. تغييرات تيـروئيد در حاملگي ، تهران ، مجله غدد درون ریز و متابولیسم ایران ، 1392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solidFill>
                  <a:schemeClr val="tx1"/>
                </a:solidFill>
                <a:cs typeface="B Yagut" panose="00000400000000000000" pitchFamily="2" charset="-78"/>
              </a:rPr>
              <a:t>برهانی حقیقی،م. پسند مژده،ه. نقش هورمونهاي تيروئيد در سيستم عصبي مركزي ، تهران ، مجله علوم و اعصاب شفای خاتم ، 1396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C222647-D88D-45AA-90F5-E77A816D9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"/>
    </mc:Choice>
    <mc:Fallback xmlns="">
      <p:transition spd="slow" advTm="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ln w="12700">
                  <a:solidFill>
                    <a:schemeClr val="accent5"/>
                  </a:solidFill>
                  <a:prstDash val="solid"/>
                </a:ln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772400" cy="1470024"/>
          </a:xfrm>
        </p:spPr>
        <p:txBody>
          <a:bodyPr>
            <a:normAutofit fontScale="85000" lnSpcReduction="10000"/>
          </a:bodyPr>
          <a:lstStyle/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Email : beh1.Isfahan@phc.mui.ac.ir</a:t>
            </a:r>
            <a:endParaRPr lang="en-US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586A04-9E7C-4D7A-B82E-C2E9064CA9B7}"/>
              </a:ext>
            </a:extLst>
          </p:cNvPr>
          <p:cNvSpPr/>
          <p:nvPr/>
        </p:nvSpPr>
        <p:spPr>
          <a:xfrm>
            <a:off x="3048000" y="5410200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32B1EF93-8EAF-4E33-8B67-1B4352A94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2"/>
    </mc:Choice>
    <mc:Fallback xmlns="">
      <p:transition spd="slow" advTm="2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1440"/>
            <a:ext cx="8610600" cy="37947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6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بخش دوم</a:t>
            </a:r>
            <a:endParaRPr lang="en-US" sz="6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429000"/>
            <a:ext cx="8610600" cy="2286000"/>
          </a:xfrm>
        </p:spPr>
        <p:txBody>
          <a:bodyPr>
            <a:normAutofit/>
          </a:bodyPr>
          <a:lstStyle/>
          <a:p>
            <a:pPr rtl="1">
              <a:lnSpc>
                <a:spcPct val="150000"/>
              </a:lnSpc>
            </a:pPr>
            <a:r>
              <a:rPr lang="fa-I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Yagut" panose="00000400000000000000" pitchFamily="2" charset="-78"/>
              </a:rPr>
              <a:t>عوامل خطر بیماری و انواع کم کاری تیروئید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B Yagut" panose="00000400000000000000" pitchFamily="2" charset="-78"/>
            </a:endParaRPr>
          </a:p>
          <a:p>
            <a:pPr rtl="1">
              <a:lnSpc>
                <a:spcPct val="150000"/>
              </a:lnSpc>
            </a:pP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55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F139860-BB61-4BEA-8318-6B37E3B98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"/>
    </mc:Choice>
    <mc:Fallback xmlns="">
      <p:transition spd="slow" advTm="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اهداف آموزشی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انتظار می رود فراگیران بدون استفاده از بسته آموزشی در پایان این مبحث بتوانند :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1- شیوع بیماری در ایران و جهان را بیان کند.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2- عوامل خطر بیماری را به تفکیک مؤلفه های آن توضیح دهد.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3- انواع بیماري کم کاري تیرویید نوزادان را نام ببرد.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4- نقش هورمونهای تیروئید در رشد مغزی جنین را بیان کند.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5- زمان بروز علائم کم کاری مادرزادی تیروئید و نقش درمان صحیح و به موقع در سلامت نوزاد را بیان کند.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6- تظاهرات بالینی کم کاری مادرزادی تیروئید را نام ببرد.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76D5513-EB86-4734-BBBE-BAD7A23FA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4"/>
    </mc:Choice>
    <mc:Fallback xmlns="">
      <p:transition spd="slow" advTm="4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610600" cy="7620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214511"/>
            <a:ext cx="3733800" cy="5129782"/>
          </a:xfrm>
        </p:spPr>
        <p:txBody>
          <a:bodyPr>
            <a:normAutofit/>
          </a:bodyPr>
          <a:lstStyle/>
          <a:p>
            <a:pPr algn="r" rtl="1">
              <a:lnSpc>
                <a:spcPct val="21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میزان </a:t>
            </a:r>
            <a:r>
              <a:rPr lang="ar-SA" sz="2000" dirty="0">
                <a:solidFill>
                  <a:schemeClr val="tx1"/>
                </a:solidFill>
                <a:cs typeface="B Yagut" panose="00000400000000000000" pitchFamily="2" charset="-78"/>
              </a:rPr>
              <a:t>شيوع بيماري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 ........................... 6</a:t>
            </a:r>
          </a:p>
          <a:p>
            <a:pPr algn="r" rtl="1">
              <a:lnSpc>
                <a:spcPct val="21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عوامل خطر بیماری ............................ 7</a:t>
            </a:r>
          </a:p>
          <a:p>
            <a:pPr algn="r" rtl="1">
              <a:lnSpc>
                <a:spcPct val="21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عوامل خطر مادری ............................. 8 </a:t>
            </a:r>
          </a:p>
          <a:p>
            <a:pPr algn="r" rtl="1">
              <a:lnSpc>
                <a:spcPct val="21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عوامل خطر نوزادی ........................... 9</a:t>
            </a:r>
          </a:p>
          <a:p>
            <a:pPr algn="r" rtl="1">
              <a:lnSpc>
                <a:spcPct val="21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عوامل خطر محیطی ........................... 10 </a:t>
            </a:r>
          </a:p>
          <a:p>
            <a:pPr algn="r" rtl="1">
              <a:lnSpc>
                <a:spcPct val="21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عوامل خطر ژنتیکی ............................ 11</a:t>
            </a:r>
          </a:p>
          <a:p>
            <a:pPr algn="r" rtl="1">
              <a:lnSpc>
                <a:spcPct val="21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انواع کم کاری تیروئید ....................... 12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1219200"/>
            <a:ext cx="4114800" cy="5282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نقش هورمونهای تیروئید در رشد مغزی جنین............................................................. 14</a:t>
            </a:r>
          </a:p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زمان بروز علائم کم کاری مادرزادی تیروئید ...................................................................... 17</a:t>
            </a:r>
          </a:p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تظاهرات بالینی کم کاری مادرزادی تیروئید ...................................................................... 19</a:t>
            </a:r>
          </a:p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خلاصه مطالب و نتیجه گیری ................... 20</a:t>
            </a:r>
          </a:p>
          <a:p>
            <a:pPr algn="r" rtl="1">
              <a:lnSpc>
                <a:spcPct val="20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پرسش و تمرین .......................................... 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4FF2165-2FF1-4A7B-91F8-7CD15FE08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4"/>
    </mc:Choice>
    <mc:Fallback xmlns="">
      <p:transition spd="slow" advTm="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971550"/>
          </a:xfrm>
        </p:spPr>
        <p:txBody>
          <a:bodyPr>
            <a:normAutofit/>
          </a:bodyPr>
          <a:lstStyle/>
          <a:p>
            <a:pPr rtl="1">
              <a:defRPr/>
            </a:pPr>
            <a:r>
              <a:rPr lang="fa-IR" sz="4000" b="1" dirty="0">
                <a:cs typeface="B Yagut" panose="00000400000000000000" pitchFamily="2" charset="-78"/>
              </a:rPr>
              <a:t>میزان بروز</a:t>
            </a:r>
            <a:r>
              <a:rPr lang="ar-SA" sz="4000" b="1" dirty="0">
                <a:cs typeface="B Yagut" panose="00000400000000000000" pitchFamily="2" charset="-78"/>
              </a:rPr>
              <a:t> بيماري </a:t>
            </a:r>
            <a:r>
              <a:rPr lang="fa-IR" sz="4000" b="1" dirty="0">
                <a:cs typeface="B Yagut" panose="00000400000000000000" pitchFamily="2" charset="-78"/>
              </a:rPr>
              <a:t>  </a:t>
            </a:r>
            <a:r>
              <a:rPr lang="ar-SA" sz="4000" b="1" dirty="0">
                <a:cs typeface="B Yagut" panose="00000400000000000000" pitchFamily="2" charset="-78"/>
              </a:rPr>
              <a:t>             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ar-SA" sz="3200" dirty="0">
                <a:cs typeface="B Yagut" panose="00000400000000000000" pitchFamily="2" charset="-78"/>
              </a:rPr>
              <a:t>در</a:t>
            </a:r>
            <a:r>
              <a:rPr lang="fa-IR" sz="3200" dirty="0">
                <a:cs typeface="B Yagut" panose="00000400000000000000" pitchFamily="2" charset="-78"/>
              </a:rPr>
              <a:t> </a:t>
            </a:r>
            <a:r>
              <a:rPr lang="ar-SA" sz="3200" dirty="0">
                <a:cs typeface="B Yagut" panose="00000400000000000000" pitchFamily="2" charset="-78"/>
              </a:rPr>
              <a:t>جهان يك نفر در هر 3000 تا 4000 تولد</a:t>
            </a:r>
            <a:r>
              <a:rPr lang="fa-IR" sz="3200" dirty="0">
                <a:cs typeface="B Yagut" panose="00000400000000000000" pitchFamily="2" charset="-78"/>
              </a:rPr>
              <a:t> زنده</a:t>
            </a:r>
            <a:r>
              <a:rPr lang="ar-SA" sz="3200" dirty="0">
                <a:cs typeface="B Yagut" panose="00000400000000000000" pitchFamily="2" charset="-78"/>
              </a:rPr>
              <a:t> است</a:t>
            </a:r>
            <a:r>
              <a:rPr lang="fa-IR" sz="3200" dirty="0">
                <a:cs typeface="B Yagut" panose="00000400000000000000" pitchFamily="2" charset="-78"/>
              </a:rPr>
              <a:t>.</a:t>
            </a:r>
          </a:p>
          <a:p>
            <a:pPr marL="342900" indent="-342900" algn="r" rtl="1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ar-SA" sz="3200" dirty="0">
                <a:cs typeface="B Yagut" panose="00000400000000000000" pitchFamily="2" charset="-78"/>
              </a:rPr>
              <a:t>در</a:t>
            </a:r>
            <a:r>
              <a:rPr lang="fa-IR" sz="3200" dirty="0">
                <a:cs typeface="B Yagut" panose="00000400000000000000" pitchFamily="2" charset="-78"/>
              </a:rPr>
              <a:t> </a:t>
            </a:r>
            <a:r>
              <a:rPr lang="ar-SA" sz="3200" dirty="0">
                <a:cs typeface="B Yagut" panose="00000400000000000000" pitchFamily="2" charset="-78"/>
              </a:rPr>
              <a:t>ايران </a:t>
            </a:r>
            <a:r>
              <a:rPr lang="fa-IR" sz="3200" dirty="0">
                <a:cs typeface="B Yagut" panose="00000400000000000000" pitchFamily="2" charset="-78"/>
              </a:rPr>
              <a:t>در سال 97 سه </a:t>
            </a:r>
            <a:r>
              <a:rPr lang="ar-SA" sz="3200" dirty="0">
                <a:cs typeface="B Yagut" panose="00000400000000000000" pitchFamily="2" charset="-78"/>
              </a:rPr>
              <a:t>در هر 1000 تولد</a:t>
            </a:r>
            <a:r>
              <a:rPr lang="fa-IR" sz="3200" dirty="0">
                <a:cs typeface="B Yagut" panose="00000400000000000000" pitchFamily="2" charset="-78"/>
              </a:rPr>
              <a:t> زنده</a:t>
            </a:r>
            <a:r>
              <a:rPr lang="ar-SA" sz="3200" dirty="0">
                <a:cs typeface="B Yagut" panose="00000400000000000000" pitchFamily="2" charset="-78"/>
              </a:rPr>
              <a:t> مي</a:t>
            </a:r>
            <a:r>
              <a:rPr lang="fa-IR" sz="3200" dirty="0">
                <a:cs typeface="B Yagut" panose="00000400000000000000" pitchFamily="2" charset="-78"/>
              </a:rPr>
              <a:t> </a:t>
            </a:r>
            <a:r>
              <a:rPr lang="ar-SA" sz="3200" dirty="0">
                <a:cs typeface="B Yagut" panose="00000400000000000000" pitchFamily="2" charset="-78"/>
              </a:rPr>
              <a:t>باشد</a:t>
            </a:r>
            <a:r>
              <a:rPr lang="fa-IR" sz="3200" dirty="0">
                <a:cs typeface="B Yagut" panose="00000400000000000000" pitchFamily="2" charset="-78"/>
              </a:rPr>
              <a:t>.</a:t>
            </a:r>
          </a:p>
          <a:p>
            <a:pPr marL="342900" indent="-342900" algn="r" rtl="1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ar-SA" sz="3200" dirty="0">
                <a:cs typeface="B Yagut" panose="00000400000000000000" pitchFamily="2" charset="-78"/>
              </a:rPr>
              <a:t>در</a:t>
            </a:r>
            <a:r>
              <a:rPr lang="fa-IR" sz="3200" dirty="0">
                <a:cs typeface="B Yagut" panose="00000400000000000000" pitchFamily="2" charset="-78"/>
              </a:rPr>
              <a:t> استان اصفهان در سال 97 ، 6.5 </a:t>
            </a:r>
            <a:r>
              <a:rPr lang="ar-SA" sz="3200" dirty="0">
                <a:cs typeface="B Yagut" panose="00000400000000000000" pitchFamily="2" charset="-78"/>
              </a:rPr>
              <a:t>در هر 1000 نوزاد مي</a:t>
            </a:r>
            <a:r>
              <a:rPr lang="fa-IR" sz="3200" dirty="0">
                <a:cs typeface="B Yagut" panose="00000400000000000000" pitchFamily="2" charset="-78"/>
              </a:rPr>
              <a:t> </a:t>
            </a:r>
            <a:r>
              <a:rPr lang="ar-SA" sz="3200" dirty="0">
                <a:cs typeface="B Yagut" panose="00000400000000000000" pitchFamily="2" charset="-78"/>
              </a:rPr>
              <a:t>باشد</a:t>
            </a:r>
            <a:r>
              <a:rPr lang="fa-IR" sz="3200" dirty="0">
                <a:cs typeface="B Yagut" panose="00000400000000000000" pitchFamily="2" charset="-78"/>
              </a:rPr>
              <a:t>.</a:t>
            </a:r>
          </a:p>
          <a:p>
            <a:pPr marL="342900" indent="-342900" algn="r" rtl="1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fa-IR" sz="3200" dirty="0">
                <a:cs typeface="B Yagut" panose="00000400000000000000" pitchFamily="2" charset="-78"/>
              </a:rPr>
              <a:t>کم کاری تیروئید در نوزادان دختر 2 برابر پسران است.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84443FF-296B-4B20-9663-D4AF42F51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08"/>
    </mc:Choice>
    <mc:Fallback xmlns="">
      <p:transition spd="slow" advTm="65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عوامل خطر بیماری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10600" cy="4800600"/>
          </a:xfrm>
        </p:spPr>
        <p:txBody>
          <a:bodyPr>
            <a:normAutofit/>
          </a:bodyPr>
          <a:lstStyle/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1- عوامل خطر مادری</a:t>
            </a:r>
          </a:p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2- عوامل نوزادی</a:t>
            </a:r>
          </a:p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3- عوامل محیطی</a:t>
            </a:r>
          </a:p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4- عوامل ژنتیکی</a:t>
            </a:r>
          </a:p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endParaRPr lang="en-US" sz="28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2746136-8BE5-4F14-85DA-A3CE5CA56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5"/>
    </mc:Choice>
    <mc:Fallback xmlns="">
      <p:transition spd="slow" advTm="20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عوامل خطر مادری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lnSpcReduction="10000"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سن بالای 40 سال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زایمان به روش سزارین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ابتلای مادر به کم کاری تیروئید ، گواتر ، بیماری اتوایمیون تیروئید ، دیابت یا پره اکلامپسی 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مصرف داروهای حاوی ید (اکسپکتورانت) و مصرف داروهایی مثل لیتیوم ، فنی توئین ، ریفامپین ، دوپامین ، کورتن ، آدرنالین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03D720F8-E026-454C-B007-59701364F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4"/>
    </mc:Choice>
    <mc:Fallback xmlns="">
      <p:transition spd="slow" advTm="4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عوامل خطر نوزادی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8610600" cy="46482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وزن تولد کمتر از 2000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وزن تولد بالاتر از 4500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جنس دختر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1979CAD-12CA-4943-BD2B-3E3107749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2"/>
    </mc:Choice>
    <mc:Fallback xmlns="">
      <p:transition spd="slow" advTm="1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5NN7CDR5NKU2-831-890</_dlc_DocId>
    <_dlc_DocIdUrl xmlns="1047730d-92e1-4018-9084-d932fd3a7f58">
      <Url>http://www.health.gov.ir/hnd/_layouts/DocIdRedir.aspx?ID=5NN7CDR5NKU2-831-890</Url>
      <Description>5NN7CDR5NKU2-831-890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0C9342-395B-463D-8582-E71540A4EA21}">
  <ds:schemaRefs>
    <ds:schemaRef ds:uri="http://schemas.microsoft.com/office/2006/metadata/properties"/>
    <ds:schemaRef ds:uri="http://schemas.microsoft.com/office/infopath/2007/PartnerControls"/>
    <ds:schemaRef ds:uri="12fdc5dc-769e-4543-b10d-fbea3dac4417"/>
    <ds:schemaRef ds:uri="1047730d-92e1-4018-9084-d932fd3a7f58"/>
  </ds:schemaRefs>
</ds:datastoreItem>
</file>

<file path=customXml/itemProps2.xml><?xml version="1.0" encoding="utf-8"?>
<ds:datastoreItem xmlns:ds="http://schemas.openxmlformats.org/officeDocument/2006/customXml" ds:itemID="{948D1EE3-3B39-4BC6-B696-75A2BC0CDA47}"/>
</file>

<file path=customXml/itemProps3.xml><?xml version="1.0" encoding="utf-8"?>
<ds:datastoreItem xmlns:ds="http://schemas.openxmlformats.org/officeDocument/2006/customXml" ds:itemID="{5B4A0658-44E8-4140-AD2C-22C31DE8ACF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D78DB20-DA16-4294-947B-1EAC301549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1435</Words>
  <Application>Microsoft Office PowerPoint</Application>
  <PresentationFormat>On-screen Show (4:3)</PresentationFormat>
  <Paragraphs>195</Paragraphs>
  <Slides>23</Slides>
  <Notes>21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 Yagut</vt:lpstr>
      <vt:lpstr>B Zar</vt:lpstr>
      <vt:lpstr>Calibri</vt:lpstr>
      <vt:lpstr>Office Theme</vt:lpstr>
      <vt:lpstr>آشنایی با کم کاری تیروئید نوزادی(2)</vt:lpstr>
      <vt:lpstr>مشخصات سند</vt:lpstr>
      <vt:lpstr>بخش دوم</vt:lpstr>
      <vt:lpstr>اهداف آموزشی</vt:lpstr>
      <vt:lpstr>فهرست عناوین</vt:lpstr>
      <vt:lpstr>میزان بروز بيماري                 </vt:lpstr>
      <vt:lpstr>عوامل خطر بیماری</vt:lpstr>
      <vt:lpstr>عوامل خطر مادری </vt:lpstr>
      <vt:lpstr>عوامل خطر نوزادی </vt:lpstr>
      <vt:lpstr>عوامل خطر محیطی </vt:lpstr>
      <vt:lpstr>عوامل خطر ژنتیکی </vt:lpstr>
      <vt:lpstr>انواع کم کاری تیروئید...</vt:lpstr>
      <vt:lpstr>...انواع کم کاری تیروئید</vt:lpstr>
      <vt:lpstr>نقش هورمونهای تیروئید در رشد مغزی جنین...</vt:lpstr>
      <vt:lpstr>...نقش هورمونهای تیروئید در رشد مغزی جنین...</vt:lpstr>
      <vt:lpstr>نقش هورمونهای تیروئید در رشد مغزی جنین...</vt:lpstr>
      <vt:lpstr>زمان بروز علائم کم کاری مادرزادی تیروئید...</vt:lpstr>
      <vt:lpstr>... زمان بروز علائم کم کاری مادرزادی تیروئید</vt:lpstr>
      <vt:lpstr>تظاهرات بالینی کم کاری مادرزادی تیروئید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هایپو تیروئیدی جلسه دوم</dc:title>
  <dc:creator>user</dc:creator>
  <cp:lastModifiedBy>S.Ansaripour</cp:lastModifiedBy>
  <cp:revision>653</cp:revision>
  <dcterms:created xsi:type="dcterms:W3CDTF">2006-08-16T00:00:00Z</dcterms:created>
  <dcterms:modified xsi:type="dcterms:W3CDTF">2020-07-27T03:25:20Z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4b580236-40e3-49de-b96c-24a2a946c289</vt:lpwstr>
  </property>
</Properties>
</file>